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Heebo Light" panose="020B0604020202020204" charset="-79"/>
      <p:regular r:id="rId17"/>
    </p:embeddedFont>
    <p:embeddedFont>
      <p:font typeface="Montserrat" panose="020B0604020202020204" charset="-52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916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8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1133" y="1223963"/>
            <a:ext cx="7694533" cy="2588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Сравнительный анализ архитектур рекуррентных нейронных сетей: Vanilla RNN, LSTM и GRU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211133" y="4122896"/>
            <a:ext cx="7694533" cy="1656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Рекуррентные нейронные сети (RNN) широко применяются для обработки последовательных данных в задачах машинного перевода, генерации текста и анализа временных рядов. Классические Vanilla RNN имеют ограничения, связанные с исчезающими градиентами, что привело к разработке усовершенствованных архитектур LSTM и GRU.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211133" y="6011942"/>
            <a:ext cx="7694533" cy="993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Цель исследования — сравнить эти архитектуры по математическим основам, вычислительной эффективности и применимости в различных задачах, чтобы выработать рекомендации по выбору оптимальной модели.</a:t>
            </a:r>
            <a:endParaRPr lang="en-US" sz="16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E7C00A7-43DD-477C-8E5B-B3A0DFFE2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45230" y="7773003"/>
            <a:ext cx="1675840" cy="37708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09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Источники и дополнительная литература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774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Галушкин, А.И., Цыпкин, Я.З. Нейронные сети: история развития теории. Альянс, 2015.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8259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Титов, А.А., Попов, И.В. Основы построения нейронных сетей и их применение. Вестник МГТУ, 2019.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38769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Анисимов, П.В. Глубокие нейронные сети: принципы построения и обучения. Российский научно-технический журнал, 2020.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1927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Бабушкин, Е.А. Современные методы инициализации весов в нейронных сетях. Труды конференции по ИИ, 2021.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9199"/>
            <a:ext cx="9927788" cy="1403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Теоретические основы </a:t>
            </a:r>
            <a:br>
              <a:rPr lang="ru-RU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ru-RU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рекуррентных нейронных сетей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4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Архитектура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972634"/>
            <a:ext cx="3978116" cy="2703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Рекуррентные нейронные сети (RNN) представляют собой класс </a:t>
            </a:r>
            <a:r>
              <a:rPr lang="ru-RU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нейросетевых</a:t>
            </a:r>
            <a:r>
              <a:rPr lang="ru-RU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архитектур, специально разработанных для обработки последовательных данных, где важна временная зависимость между элементами.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058608" y="234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200" dirty="0">
                <a:solidFill>
                  <a:srgbClr val="F2F0F4"/>
                </a:solidFill>
                <a:latin typeface="Montserrat" pitchFamily="34" charset="0"/>
              </a:rPr>
              <a:t>Особенность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058608" y="2909412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Заключается в наличии внутренней памяти, позволяющей учитывать предыдущие состояния при обработке текущего элемента последовательности. 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8F74656-8873-40C7-BD0C-7884E6DAE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5230" y="7773003"/>
            <a:ext cx="1675840" cy="37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699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222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218" y="3443049"/>
            <a:ext cx="10293906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</a:t>
            </a:r>
            <a:r>
              <a:rPr lang="en-US" sz="4400" dirty="0" err="1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сновы</a:t>
            </a:r>
            <a:r>
              <a:rPr lang="en-US" sz="4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Vanilla RNN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90218" y="4487228"/>
            <a:ext cx="4199453" cy="3121462"/>
          </a:xfrm>
          <a:prstGeom prst="roundRect">
            <a:avLst>
              <a:gd name="adj" fmla="val 303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3580" y="4720590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Принцип работы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3580" y="5208627"/>
            <a:ext cx="3732728" cy="2166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Vanilla RNN обрабатывает последовательности, используя скрытое состояние, обновляемое на каждом временном шаге. Выход зависит от текущего входа и предыдущего состояния.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5414" y="4487228"/>
            <a:ext cx="4199453" cy="3121462"/>
          </a:xfrm>
          <a:prstGeom prst="roundRect">
            <a:avLst>
              <a:gd name="adj" fmla="val 303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48776" y="4720590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Проблемы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8776" y="5208627"/>
            <a:ext cx="3732728" cy="2166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Основные ограничения — исчезающие и взрывающиеся градиенты, что затрудняет обучение на длинных последовательностях и снижает эффективность модели.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610" y="4487228"/>
            <a:ext cx="4199453" cy="3121462"/>
          </a:xfrm>
          <a:prstGeom prst="roundRect">
            <a:avLst>
              <a:gd name="adj" fmla="val 303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3972" y="4720590"/>
            <a:ext cx="3220045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Области применения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3972" y="5208627"/>
            <a:ext cx="3732728" cy="1444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Подходят для коротких последовательностей и простых задач, а также служат учебной базой для понимания RNN.</a:t>
            </a:r>
            <a:endParaRPr lang="en-US" sz="17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E8C4AF8-C050-4792-BE43-2A8E4C4F2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45230" y="7773003"/>
            <a:ext cx="1675840" cy="37708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2626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Архитектура и преимущества LSTM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839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2461855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Ключевые компоненты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306604"/>
            <a:ext cx="289941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Ворота забывания, входа и выхода управляют потоком информации, а клеточное состояние сохраняет долгосрочную память.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23839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24618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Преимущества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2952274"/>
            <a:ext cx="289941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Эффективно решает проблему исчезающих градиентов, сохраняет информацию на сотнях шагов и достигает высокой точности в сложных задачах.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9462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60240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Ограничения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514505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Высокая вычислительная сложность, склонность к переобучению и необходимость тщательной настройки гиперпараметров.</a:t>
            </a:r>
            <a:endParaRPr lang="en-US" sz="17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36C6373-5C0B-419C-AB39-874DB0553B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45230" y="7773003"/>
            <a:ext cx="1675840" cy="3770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99277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Особенности и применение GRU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Архитектура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GRU объединяет ворота обновления и сброса, упрощая структуру по сравнению с LSTM и снижая количество параметров.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Преимущества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Быстрее обучается, требует меньше ресурсов и часто показывает сопоставимую с LSTM точность на задачах средней сложности.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Ограничения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Меньшая емкость памяти и гибкости, что снижает эффективность на очень длинных последовательностях.</a:t>
            </a:r>
            <a:endParaRPr lang="en-US" sz="175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0173E91-9775-49CC-83F0-1835EE9A3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5230" y="7773003"/>
            <a:ext cx="1675840" cy="37708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363" y="785932"/>
            <a:ext cx="7905274" cy="11060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Сравнительная таблица характеристик RNN, LSTM и GRU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9363" y="2157413"/>
            <a:ext cx="7905274" cy="5286256"/>
          </a:xfrm>
          <a:prstGeom prst="roundRect">
            <a:avLst>
              <a:gd name="adj" fmla="val 140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6983" y="2165033"/>
            <a:ext cx="7890034" cy="5104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03910" y="2278737"/>
            <a:ext cx="161484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Характеристика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2780228" y="2278737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Vanilla RNN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4752737" y="2278737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LSTM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725245" y="2278737"/>
            <a:ext cx="161484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GRU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26983" y="2675453"/>
            <a:ext cx="7890034" cy="5104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803910" y="2789158"/>
            <a:ext cx="161484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Число параметров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2780228" y="2789158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Низкое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4752737" y="2789158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Высокое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6725245" y="2789158"/>
            <a:ext cx="161484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Среднее</a:t>
            </a:r>
            <a:endParaRPr lang="en-US" sz="1350" dirty="0"/>
          </a:p>
        </p:txBody>
      </p:sp>
      <p:sp>
        <p:nvSpPr>
          <p:cNvPr id="15" name="Shape 12"/>
          <p:cNvSpPr/>
          <p:nvPr/>
        </p:nvSpPr>
        <p:spPr>
          <a:xfrm>
            <a:off x="626983" y="3185874"/>
            <a:ext cx="7890034" cy="7934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803910" y="3299579"/>
            <a:ext cx="1614845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Долгосрочная память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2780228" y="3299579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Плохая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4752737" y="3299579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Отличная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6725245" y="3299579"/>
            <a:ext cx="161484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Хорошая</a:t>
            </a:r>
            <a:endParaRPr lang="en-US" sz="1350" dirty="0"/>
          </a:p>
        </p:txBody>
      </p:sp>
      <p:sp>
        <p:nvSpPr>
          <p:cNvPr id="20" name="Shape 17"/>
          <p:cNvSpPr/>
          <p:nvPr/>
        </p:nvSpPr>
        <p:spPr>
          <a:xfrm>
            <a:off x="626983" y="3979307"/>
            <a:ext cx="7890034" cy="5104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803910" y="4093012"/>
            <a:ext cx="161484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Скорость обучения</a:t>
            </a:r>
            <a:endParaRPr lang="en-US" sz="1350" dirty="0"/>
          </a:p>
        </p:txBody>
      </p:sp>
      <p:sp>
        <p:nvSpPr>
          <p:cNvPr id="22" name="Text 19"/>
          <p:cNvSpPr/>
          <p:nvPr/>
        </p:nvSpPr>
        <p:spPr>
          <a:xfrm>
            <a:off x="2780228" y="4093012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Быстрая</a:t>
            </a:r>
            <a:endParaRPr lang="en-US" sz="1350" dirty="0"/>
          </a:p>
        </p:txBody>
      </p:sp>
      <p:sp>
        <p:nvSpPr>
          <p:cNvPr id="23" name="Text 20"/>
          <p:cNvSpPr/>
          <p:nvPr/>
        </p:nvSpPr>
        <p:spPr>
          <a:xfrm>
            <a:off x="4752737" y="4093012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Медленная</a:t>
            </a:r>
            <a:endParaRPr lang="en-US" sz="1350" dirty="0"/>
          </a:p>
        </p:txBody>
      </p:sp>
      <p:sp>
        <p:nvSpPr>
          <p:cNvPr id="24" name="Text 21"/>
          <p:cNvSpPr/>
          <p:nvPr/>
        </p:nvSpPr>
        <p:spPr>
          <a:xfrm>
            <a:off x="6725245" y="4093012"/>
            <a:ext cx="161484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Средняя</a:t>
            </a:r>
            <a:endParaRPr lang="en-US" sz="1350" dirty="0"/>
          </a:p>
        </p:txBody>
      </p:sp>
      <p:sp>
        <p:nvSpPr>
          <p:cNvPr id="25" name="Shape 22"/>
          <p:cNvSpPr/>
          <p:nvPr/>
        </p:nvSpPr>
        <p:spPr>
          <a:xfrm>
            <a:off x="626983" y="4489728"/>
            <a:ext cx="7890034" cy="7934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803910" y="4603433"/>
            <a:ext cx="1614845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Вычислительная сложность</a:t>
            </a:r>
            <a:endParaRPr lang="en-US" sz="1350" dirty="0"/>
          </a:p>
        </p:txBody>
      </p:sp>
      <p:sp>
        <p:nvSpPr>
          <p:cNvPr id="27" name="Text 24"/>
          <p:cNvSpPr/>
          <p:nvPr/>
        </p:nvSpPr>
        <p:spPr>
          <a:xfrm>
            <a:off x="2780228" y="4603433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Низкая</a:t>
            </a:r>
            <a:endParaRPr lang="en-US" sz="1350" dirty="0"/>
          </a:p>
        </p:txBody>
      </p:sp>
      <p:sp>
        <p:nvSpPr>
          <p:cNvPr id="28" name="Text 25"/>
          <p:cNvSpPr/>
          <p:nvPr/>
        </p:nvSpPr>
        <p:spPr>
          <a:xfrm>
            <a:off x="4752737" y="4603433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Высокая</a:t>
            </a:r>
            <a:endParaRPr lang="en-US" sz="1350" dirty="0"/>
          </a:p>
        </p:txBody>
      </p:sp>
      <p:sp>
        <p:nvSpPr>
          <p:cNvPr id="29" name="Text 26"/>
          <p:cNvSpPr/>
          <p:nvPr/>
        </p:nvSpPr>
        <p:spPr>
          <a:xfrm>
            <a:off x="6725245" y="4603433"/>
            <a:ext cx="161484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Средняя</a:t>
            </a:r>
            <a:endParaRPr lang="en-US" sz="1350" dirty="0"/>
          </a:p>
        </p:txBody>
      </p:sp>
      <p:sp>
        <p:nvSpPr>
          <p:cNvPr id="30" name="Shape 27"/>
          <p:cNvSpPr/>
          <p:nvPr/>
        </p:nvSpPr>
        <p:spPr>
          <a:xfrm>
            <a:off x="626983" y="5283160"/>
            <a:ext cx="7890034" cy="135945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1" name="Text 28"/>
          <p:cNvSpPr/>
          <p:nvPr/>
        </p:nvSpPr>
        <p:spPr>
          <a:xfrm>
            <a:off x="803910" y="5396865"/>
            <a:ext cx="1614845" cy="11320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Эффективность на длинных последовательностях</a:t>
            </a:r>
            <a:endParaRPr lang="en-US" sz="1350" dirty="0"/>
          </a:p>
        </p:txBody>
      </p:sp>
      <p:sp>
        <p:nvSpPr>
          <p:cNvPr id="32" name="Text 29"/>
          <p:cNvSpPr/>
          <p:nvPr/>
        </p:nvSpPr>
        <p:spPr>
          <a:xfrm>
            <a:off x="2780228" y="5396865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Низкая</a:t>
            </a:r>
            <a:endParaRPr lang="en-US" sz="1350" dirty="0"/>
          </a:p>
        </p:txBody>
      </p:sp>
      <p:sp>
        <p:nvSpPr>
          <p:cNvPr id="33" name="Text 30"/>
          <p:cNvSpPr/>
          <p:nvPr/>
        </p:nvSpPr>
        <p:spPr>
          <a:xfrm>
            <a:off x="4752737" y="5396865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Высокая</a:t>
            </a:r>
            <a:endParaRPr lang="en-US" sz="1350" dirty="0"/>
          </a:p>
        </p:txBody>
      </p:sp>
      <p:sp>
        <p:nvSpPr>
          <p:cNvPr id="34" name="Text 31"/>
          <p:cNvSpPr/>
          <p:nvPr/>
        </p:nvSpPr>
        <p:spPr>
          <a:xfrm>
            <a:off x="6725245" y="5396865"/>
            <a:ext cx="161484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Средняя</a:t>
            </a:r>
            <a:endParaRPr lang="en-US" sz="1350" dirty="0"/>
          </a:p>
        </p:txBody>
      </p:sp>
      <p:sp>
        <p:nvSpPr>
          <p:cNvPr id="35" name="Shape 32"/>
          <p:cNvSpPr/>
          <p:nvPr/>
        </p:nvSpPr>
        <p:spPr>
          <a:xfrm>
            <a:off x="626983" y="6642616"/>
            <a:ext cx="7890034" cy="7934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6" name="Text 33"/>
          <p:cNvSpPr/>
          <p:nvPr/>
        </p:nvSpPr>
        <p:spPr>
          <a:xfrm>
            <a:off x="803910" y="6756321"/>
            <a:ext cx="1614845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Рекомендуемые области</a:t>
            </a:r>
            <a:endParaRPr lang="en-US" sz="1350" dirty="0"/>
          </a:p>
        </p:txBody>
      </p:sp>
      <p:sp>
        <p:nvSpPr>
          <p:cNvPr id="37" name="Text 34"/>
          <p:cNvSpPr/>
          <p:nvPr/>
        </p:nvSpPr>
        <p:spPr>
          <a:xfrm>
            <a:off x="2780228" y="6756321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Простые задачи</a:t>
            </a:r>
            <a:endParaRPr lang="en-US" sz="1350" dirty="0"/>
          </a:p>
        </p:txBody>
      </p:sp>
      <p:sp>
        <p:nvSpPr>
          <p:cNvPr id="38" name="Text 35"/>
          <p:cNvSpPr/>
          <p:nvPr/>
        </p:nvSpPr>
        <p:spPr>
          <a:xfrm>
            <a:off x="4752737" y="6756321"/>
            <a:ext cx="161103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Сложные задачи</a:t>
            </a:r>
            <a:endParaRPr lang="en-US" sz="1350" dirty="0"/>
          </a:p>
        </p:txBody>
      </p:sp>
      <p:sp>
        <p:nvSpPr>
          <p:cNvPr id="39" name="Text 36"/>
          <p:cNvSpPr/>
          <p:nvPr/>
        </p:nvSpPr>
        <p:spPr>
          <a:xfrm>
            <a:off x="6725245" y="6756321"/>
            <a:ext cx="1614845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Средние задачи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5184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8416" y="3162419"/>
            <a:ext cx="13285946" cy="587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Практические рекомендации по выбору архитектуры</a:t>
            </a:r>
            <a:endParaRPr lang="en-US" sz="3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416" y="4032528"/>
            <a:ext cx="940713" cy="11288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81307" y="4220647"/>
            <a:ext cx="5581531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Простые задачи с короткими зависимостями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881307" y="4627364"/>
            <a:ext cx="1209067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Используйте Vanilla RNN при ограниченных ресурсах и небольших объемах данных.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416" y="5161359"/>
            <a:ext cx="940713" cy="112883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81307" y="5349478"/>
            <a:ext cx="6563558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Сложные задачи с длинными последовательностями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1881307" y="5756196"/>
            <a:ext cx="1209067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Отдавайте предпочтение LSTM для сохранения долгосрочной памяти и высокой точности.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416" y="6290191"/>
            <a:ext cx="940713" cy="112883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81307" y="6478310"/>
            <a:ext cx="5163264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Баланс производительности и сложности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1881307" y="6885027"/>
            <a:ext cx="1209067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GRU — оптимальный выбор для средних задач и ограниченных вычислительных ресурсов.</a:t>
            </a:r>
            <a:endParaRPr lang="en-US" sz="14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48A8BB7-D4A6-4373-86A3-C658001F90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45230" y="7773003"/>
            <a:ext cx="1675840" cy="37708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9114" y="774859"/>
            <a:ext cx="7618571" cy="2043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Современные тренды и перспективы развития RNN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49114" y="3144798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57298" y="3219688"/>
            <a:ext cx="2769156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Гибридные модели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957298" y="3690938"/>
            <a:ext cx="2964894" cy="1743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Комбинация RNN с механизмами внимания (Attention) для улучшения обработки последовательностей.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94608" y="3144798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02791" y="3219688"/>
            <a:ext cx="2964894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Интеграция с трансформерами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902791" y="4031456"/>
            <a:ext cx="2964894" cy="1743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Разработка специализированных ячеек и архитектур для повышения эффективности и точности.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9114" y="6211014"/>
            <a:ext cx="490299" cy="490299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57298" y="6285905"/>
            <a:ext cx="4862155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Оптимизация для edge-устройств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957298" y="6757154"/>
            <a:ext cx="6910387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Создание энергоэффективных моделей для работы на мобильных и встроенных системах.</a:t>
            </a:r>
            <a:endParaRPr lang="en-US" sz="17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3089FEA-2CA2-4D4A-9DE8-95EF1DE811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45230" y="7773003"/>
            <a:ext cx="1675840" cy="37708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16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Заключение: ключевые выводы и рекомендации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69356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03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Основные выводы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194209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LSTM — лучший выбор для сложных задач с длинными зависимостями, GRU — практичный компромисс, Vanilla RNN — для простых и учебных задач.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69356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703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Рекомендации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194209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Начинайте с GRU, переходите к LSTM при необходимости, используйте регуляризацию и экспериментируйте с архитектурами.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832872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60673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Перспективы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557724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Развитие гибридных моделей и оптимизация для новых вычислительных платформ.</a:t>
            </a:r>
            <a:endParaRPr lang="en-US" sz="17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0D15532-0370-47F1-86C9-6A1E8E337E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45230" y="7773003"/>
            <a:ext cx="1675840" cy="3770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633</Words>
  <Application>Microsoft Office PowerPoint</Application>
  <PresentationFormat>Произвольный</PresentationFormat>
  <Paragraphs>94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Montserrat</vt:lpstr>
      <vt:lpstr>Heebo Light</vt:lpstr>
      <vt:lpstr>Calibri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Владислав Чепурко</cp:lastModifiedBy>
  <cp:revision>4</cp:revision>
  <dcterms:created xsi:type="dcterms:W3CDTF">2025-05-05T19:41:50Z</dcterms:created>
  <dcterms:modified xsi:type="dcterms:W3CDTF">2025-05-06T07:07:45Z</dcterms:modified>
</cp:coreProperties>
</file>